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61" r:id="rId5"/>
    <p:sldId id="258" r:id="rId6"/>
    <p:sldId id="259" r:id="rId7"/>
    <p:sldId id="260"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168483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1364367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36641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3379959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724984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19349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341028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240462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3880434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325212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C9BC5-652A-4BCF-969E-17118EE70CB2}" type="datetimeFigureOut">
              <a:rPr lang="en-IN" smtClean="0"/>
              <a:pPr/>
              <a:t>14-07-2025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68393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C9BC5-652A-4BCF-969E-17118EE70CB2}" type="datetimeFigureOut">
              <a:rPr lang="en-IN" smtClean="0"/>
              <a:pPr/>
              <a:t>14-07-2025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1AC13-728D-4C25-A357-1EB365A32191}" type="slidenum">
              <a:rPr lang="en-IN" smtClean="0"/>
              <a:pPr/>
              <a:t>‹#›</a:t>
            </a:fld>
            <a:endParaRPr lang="en-IN"/>
          </a:p>
        </p:txBody>
      </p:sp>
    </p:spTree>
    <p:extLst>
      <p:ext uri="{BB962C8B-B14F-4D97-AF65-F5344CB8AC3E}">
        <p14:creationId xmlns:p14="http://schemas.microsoft.com/office/powerpoint/2010/main" xmlns="" val="2703143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DEMOGRAPHY</a:t>
            </a:r>
            <a:br>
              <a:rPr lang="en-US" dirty="0" smtClean="0"/>
            </a:br>
            <a:r>
              <a:rPr lang="en-US" sz="1600" dirty="0" smtClean="0"/>
              <a:t>Dr Mohammed Shoeb</a:t>
            </a:r>
            <a:br>
              <a:rPr lang="en-US" sz="1600" dirty="0" smtClean="0"/>
            </a:br>
            <a:r>
              <a:rPr lang="en-US" sz="1600" dirty="0" smtClean="0"/>
              <a:t>Assistant Professor</a:t>
            </a:r>
            <a:br>
              <a:rPr lang="en-US" sz="1600" dirty="0" smtClean="0"/>
            </a:br>
            <a:r>
              <a:rPr lang="en-US" sz="1600" dirty="0" smtClean="0"/>
              <a:t>Department of Zoology</a:t>
            </a:r>
            <a:br>
              <a:rPr lang="en-US" sz="1600" dirty="0" smtClean="0"/>
            </a:br>
            <a:r>
              <a:rPr lang="en-US" sz="1600" dirty="0" smtClean="0"/>
              <a:t>Govt. Dr WW Patankar Girl’s PG College, Durg</a:t>
            </a:r>
            <a:endParaRPr lang="en-IN" sz="1600" dirty="0"/>
          </a:p>
        </p:txBody>
      </p:sp>
    </p:spTree>
    <p:extLst>
      <p:ext uri="{BB962C8B-B14F-4D97-AF65-F5344CB8AC3E}">
        <p14:creationId xmlns:p14="http://schemas.microsoft.com/office/powerpoint/2010/main" xmlns="" val="3050071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Second Stage is transitional stage of Population explosion due to low death rate and high birth rate due to improved heath care facilities and development.</a:t>
            </a:r>
          </a:p>
          <a:p>
            <a:r>
              <a:rPr lang="en-US" dirty="0" smtClean="0"/>
              <a:t>Third Stage is also one of low growth in a developed society where both death rate and birth rate have been reduced considerably and the difference between them is again small. </a:t>
            </a:r>
            <a:endParaRPr lang="en-IN" dirty="0"/>
          </a:p>
        </p:txBody>
      </p:sp>
    </p:spTree>
    <p:extLst>
      <p:ext uri="{BB962C8B-B14F-4D97-AF65-F5344CB8AC3E}">
        <p14:creationId xmlns:p14="http://schemas.microsoft.com/office/powerpoint/2010/main" xmlns="" val="3059876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India the demographic transition is not yet complete as the mortality rate has been reduced but the birth rate has not been brought down to the same extent.</a:t>
            </a:r>
            <a:endParaRPr lang="en-IN" dirty="0"/>
          </a:p>
        </p:txBody>
      </p:sp>
    </p:spTree>
    <p:extLst>
      <p:ext uri="{BB962C8B-B14F-4D97-AF65-F5344CB8AC3E}">
        <p14:creationId xmlns:p14="http://schemas.microsoft.com/office/powerpoint/2010/main" xmlns="" val="2718649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Indicators of Demography</a:t>
            </a:r>
            <a:br>
              <a:rPr lang="en-US" dirty="0" smtClean="0"/>
            </a:b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Natality /Birth Rate: </a:t>
            </a:r>
            <a:r>
              <a:rPr lang="en-US" dirty="0"/>
              <a:t>T</a:t>
            </a:r>
            <a:r>
              <a:rPr lang="en-US" dirty="0" smtClean="0"/>
              <a:t>he birth rate is the total number of live births in a particular area during a specified period divided by the total population of that area in thousands. In other words, the birth rate is the number of live births per 1000 population.</a:t>
            </a:r>
          </a:p>
          <a:p>
            <a:r>
              <a:rPr lang="en-US" i="1" dirty="0"/>
              <a:t>Natality Rate = (Number of Births / Total Population) x </a:t>
            </a:r>
            <a:r>
              <a:rPr lang="en-US" i="1" dirty="0" smtClean="0"/>
              <a:t>1000</a:t>
            </a:r>
          </a:p>
          <a:p>
            <a:r>
              <a:rPr lang="en-US" i="1" dirty="0" smtClean="0"/>
              <a:t>Factors affecting Natality include Health Care Facilities, Socioeconomic status, Government Policies, Urbanization and Woman empowerment</a:t>
            </a:r>
            <a:endParaRPr lang="en-IN" dirty="0"/>
          </a:p>
        </p:txBody>
      </p:sp>
    </p:spTree>
    <p:extLst>
      <p:ext uri="{BB962C8B-B14F-4D97-AF65-F5344CB8AC3E}">
        <p14:creationId xmlns:p14="http://schemas.microsoft.com/office/powerpoint/2010/main" xmlns="" val="57576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Indicators of </a:t>
            </a:r>
            <a:r>
              <a:rPr lang="en-US" dirty="0" smtClean="0"/>
              <a:t>Demography</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Mortality/ Death Rate: The </a:t>
            </a:r>
            <a:r>
              <a:rPr lang="en-US" dirty="0"/>
              <a:t>death rate is a </a:t>
            </a:r>
            <a:r>
              <a:rPr lang="en-US" dirty="0" smtClean="0"/>
              <a:t>expressed </a:t>
            </a:r>
            <a:r>
              <a:rPr lang="en-US" dirty="0"/>
              <a:t>as the number of deaths in a given area during a given time per 1000 population</a:t>
            </a:r>
            <a:r>
              <a:rPr lang="en-US" dirty="0" smtClean="0"/>
              <a:t>.</a:t>
            </a:r>
          </a:p>
          <a:p>
            <a:r>
              <a:rPr lang="en-US" i="1" dirty="0" smtClean="0"/>
              <a:t>Mortality </a:t>
            </a:r>
            <a:r>
              <a:rPr lang="en-US" i="1" dirty="0"/>
              <a:t>Rate = (Number of </a:t>
            </a:r>
            <a:r>
              <a:rPr lang="en-US" i="1" dirty="0" smtClean="0"/>
              <a:t>Deaths </a:t>
            </a:r>
            <a:r>
              <a:rPr lang="en-US" i="1" dirty="0"/>
              <a:t>/ Total Population) x </a:t>
            </a:r>
            <a:r>
              <a:rPr lang="en-US" i="1" dirty="0" smtClean="0"/>
              <a:t>1000</a:t>
            </a:r>
          </a:p>
          <a:p>
            <a:r>
              <a:rPr lang="en-IN" dirty="0"/>
              <a:t>Growth Rate </a:t>
            </a:r>
            <a:r>
              <a:rPr lang="en-IN" dirty="0" smtClean="0"/>
              <a:t>: Growth Rate or Rate </a:t>
            </a:r>
            <a:r>
              <a:rPr lang="en-IN" dirty="0"/>
              <a:t>of N</a:t>
            </a:r>
            <a:r>
              <a:rPr lang="en-IN" dirty="0" smtClean="0"/>
              <a:t>atural increase is the </a:t>
            </a:r>
            <a:r>
              <a:rPr lang="en-US" dirty="0"/>
              <a:t>the difference between the birth rate and the death rate</a:t>
            </a:r>
            <a:r>
              <a:rPr lang="en-US" dirty="0" smtClean="0"/>
              <a:t>. Zero growth rate indicates a </a:t>
            </a:r>
            <a:r>
              <a:rPr lang="en-US" dirty="0"/>
              <a:t>stabilized population or </a:t>
            </a:r>
            <a:r>
              <a:rPr lang="en-US" dirty="0" smtClean="0"/>
              <a:t>it </a:t>
            </a:r>
            <a:r>
              <a:rPr lang="en-US" dirty="0"/>
              <a:t>has reached the ‘replacement level</a:t>
            </a:r>
            <a:r>
              <a:rPr lang="en-US" dirty="0" smtClean="0"/>
              <a:t>’. If the fertility rate is below replacement level the population shows negative growth rate.</a:t>
            </a:r>
            <a:endParaRPr lang="en-IN" dirty="0"/>
          </a:p>
        </p:txBody>
      </p:sp>
    </p:spTree>
    <p:extLst>
      <p:ext uri="{BB962C8B-B14F-4D97-AF65-F5344CB8AC3E}">
        <p14:creationId xmlns:p14="http://schemas.microsoft.com/office/powerpoint/2010/main" xmlns="" val="346885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 of Demography</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Fertility Rate: The </a:t>
            </a:r>
            <a:r>
              <a:rPr lang="en-US" dirty="0"/>
              <a:t>fertility rate refers to the number of live births per 1000 women in the child-bearing age group, usually taken to be 15 to 49 years</a:t>
            </a:r>
            <a:r>
              <a:rPr lang="en-US" dirty="0" smtClean="0"/>
              <a:t>.</a:t>
            </a:r>
          </a:p>
          <a:p>
            <a:r>
              <a:rPr lang="en-US" dirty="0" smtClean="0"/>
              <a:t>Infant Mortality Rate: The </a:t>
            </a:r>
            <a:r>
              <a:rPr lang="en-US" dirty="0"/>
              <a:t>infant mortality rate is the number of deaths of babies before the age of one year per 1000 live births</a:t>
            </a:r>
            <a:r>
              <a:rPr lang="en-US" dirty="0" smtClean="0"/>
              <a:t>.</a:t>
            </a:r>
          </a:p>
          <a:p>
            <a:r>
              <a:rPr lang="en-US" dirty="0" smtClean="0"/>
              <a:t>The </a:t>
            </a:r>
            <a:r>
              <a:rPr lang="en-US" dirty="0"/>
              <a:t>maternal mortality rate is the number of women who die in childbirth per 1,00,000 live </a:t>
            </a:r>
            <a:r>
              <a:rPr lang="en-US" dirty="0" smtClean="0"/>
              <a:t>births.</a:t>
            </a:r>
            <a:endParaRPr lang="en-IN" dirty="0"/>
          </a:p>
        </p:txBody>
      </p:sp>
    </p:spTree>
    <p:extLst>
      <p:ext uri="{BB962C8B-B14F-4D97-AF65-F5344CB8AC3E}">
        <p14:creationId xmlns:p14="http://schemas.microsoft.com/office/powerpoint/2010/main" xmlns="" val="3059751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 of Demography</a:t>
            </a:r>
            <a:endParaRPr lang="en-IN" dirty="0"/>
          </a:p>
        </p:txBody>
      </p:sp>
      <p:sp>
        <p:nvSpPr>
          <p:cNvPr id="3" name="Content Placeholder 2"/>
          <p:cNvSpPr>
            <a:spLocks noGrp="1"/>
          </p:cNvSpPr>
          <p:nvPr>
            <p:ph idx="1"/>
          </p:nvPr>
        </p:nvSpPr>
        <p:spPr/>
        <p:txBody>
          <a:bodyPr>
            <a:normAutofit fontScale="92500" lnSpcReduction="20000"/>
          </a:bodyPr>
          <a:lstStyle/>
          <a:p>
            <a:r>
              <a:rPr lang="en-US" dirty="0"/>
              <a:t>Life </a:t>
            </a:r>
            <a:r>
              <a:rPr lang="en-US" dirty="0" smtClean="0"/>
              <a:t>Expectancy: Life expectancy </a:t>
            </a:r>
            <a:r>
              <a:rPr lang="en-US" dirty="0"/>
              <a:t>refers to the estimated number of years that an average person is expected to survive. It is calculated on the basis of data on age-specific death rates in a given area over a period of time</a:t>
            </a:r>
            <a:r>
              <a:rPr lang="en-US" dirty="0" smtClean="0"/>
              <a:t>.</a:t>
            </a:r>
          </a:p>
          <a:p>
            <a:r>
              <a:rPr lang="en-US" dirty="0" smtClean="0"/>
              <a:t>Sex Ratio: </a:t>
            </a:r>
            <a:r>
              <a:rPr lang="en-US" dirty="0"/>
              <a:t>The sex ratio refers to the number of females per 1000 males in a given area at a specified time period</a:t>
            </a:r>
            <a:r>
              <a:rPr lang="en-US" dirty="0" smtClean="0"/>
              <a:t>.</a:t>
            </a:r>
          </a:p>
          <a:p>
            <a:r>
              <a:rPr lang="en-US" dirty="0"/>
              <a:t>The age structure of the population refers to the proportion of persons in different age groups relative to the total population.</a:t>
            </a:r>
            <a:endParaRPr lang="en-IN" dirty="0"/>
          </a:p>
        </p:txBody>
      </p:sp>
    </p:spTree>
    <p:extLst>
      <p:ext uri="{BB962C8B-B14F-4D97-AF65-F5344CB8AC3E}">
        <p14:creationId xmlns:p14="http://schemas.microsoft.com/office/powerpoint/2010/main" xmlns="" val="3981843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lstStyle/>
          <a:p>
            <a:r>
              <a:rPr lang="en-IN" dirty="0" smtClean="0"/>
              <a:t>Ecology And Environment </a:t>
            </a:r>
            <a:r>
              <a:rPr lang="en-IN" smtClean="0"/>
              <a:t>By PD </a:t>
            </a:r>
            <a:r>
              <a:rPr lang="en-IN" dirty="0" smtClean="0"/>
              <a:t>Sharma</a:t>
            </a:r>
          </a:p>
          <a:p>
            <a:r>
              <a:rPr lang="en-US" dirty="0" smtClean="0"/>
              <a:t>‘The Field Of Demography’ By Kirk, Dudley</a:t>
            </a:r>
          </a:p>
          <a:p>
            <a:r>
              <a:rPr lang="en-US" dirty="0" smtClean="0"/>
              <a:t>Ecology By </a:t>
            </a:r>
            <a:r>
              <a:rPr lang="en-US" dirty="0" err="1" smtClean="0"/>
              <a:t>Odum</a:t>
            </a:r>
            <a:endParaRPr lang="en-IN" dirty="0"/>
          </a:p>
        </p:txBody>
      </p:sp>
    </p:spTree>
    <p:extLst>
      <p:ext uri="{BB962C8B-B14F-4D97-AF65-F5344CB8AC3E}">
        <p14:creationId xmlns:p14="http://schemas.microsoft.com/office/powerpoint/2010/main" xmlns="" val="181050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IN" dirty="0"/>
          </a:p>
        </p:txBody>
      </p:sp>
      <p:sp>
        <p:nvSpPr>
          <p:cNvPr id="3" name="Content Placeholder 2"/>
          <p:cNvSpPr>
            <a:spLocks noGrp="1"/>
          </p:cNvSpPr>
          <p:nvPr>
            <p:ph idx="1"/>
          </p:nvPr>
        </p:nvSpPr>
        <p:spPr/>
        <p:txBody>
          <a:bodyPr/>
          <a:lstStyle/>
          <a:p>
            <a:r>
              <a:rPr lang="en-US" dirty="0" smtClean="0"/>
              <a:t>Introduction</a:t>
            </a:r>
          </a:p>
          <a:p>
            <a:r>
              <a:rPr lang="en-US" dirty="0" smtClean="0"/>
              <a:t>Sub disciplines of Demography</a:t>
            </a:r>
          </a:p>
          <a:p>
            <a:r>
              <a:rPr lang="en-US" dirty="0" smtClean="0"/>
              <a:t>Demography Theories</a:t>
            </a:r>
          </a:p>
          <a:p>
            <a:r>
              <a:rPr lang="en-US" dirty="0" smtClean="0"/>
              <a:t>Indicators of Demography</a:t>
            </a:r>
          </a:p>
          <a:p>
            <a:r>
              <a:rPr lang="en-US" dirty="0" smtClean="0"/>
              <a:t>References</a:t>
            </a:r>
          </a:p>
          <a:p>
            <a:endParaRPr lang="en-US" dirty="0" smtClean="0"/>
          </a:p>
          <a:p>
            <a:pPr marL="0" indent="0">
              <a:buNone/>
            </a:pPr>
            <a:endParaRPr lang="en-US" dirty="0" smtClean="0"/>
          </a:p>
          <a:p>
            <a:pPr marL="0" indent="0">
              <a:buNone/>
            </a:pPr>
            <a:endParaRPr lang="en-IN" dirty="0"/>
          </a:p>
        </p:txBody>
      </p:sp>
    </p:spTree>
    <p:extLst>
      <p:ext uri="{BB962C8B-B14F-4D97-AF65-F5344CB8AC3E}">
        <p14:creationId xmlns:p14="http://schemas.microsoft.com/office/powerpoint/2010/main" xmlns="" val="17013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Demography is the systematic study of population. The term is of Greek origin and is composed of the two words, demos (people) and graphein (describe), implying the Description or Study of People or Human Population.</a:t>
            </a:r>
          </a:p>
          <a:p>
            <a:r>
              <a:rPr lang="en-IN" dirty="0" smtClean="0"/>
              <a:t>Demography studies </a:t>
            </a:r>
            <a:r>
              <a:rPr lang="en-US" dirty="0" smtClean="0"/>
              <a:t>changes in population size; patterns of births, deaths, and migration; and the structure and composition of the population.</a:t>
            </a:r>
          </a:p>
          <a:p>
            <a:r>
              <a:rPr lang="en-US" dirty="0" smtClean="0"/>
              <a:t>Demographic studies are based on the process of Counting or enumeration of populations through census and statistical analysis thereafter.</a:t>
            </a:r>
          </a:p>
          <a:p>
            <a:endParaRPr lang="en-IN" dirty="0"/>
          </a:p>
        </p:txBody>
      </p:sp>
    </p:spTree>
    <p:extLst>
      <p:ext uri="{BB962C8B-B14F-4D97-AF65-F5344CB8AC3E}">
        <p14:creationId xmlns:p14="http://schemas.microsoft.com/office/powerpoint/2010/main" xmlns="" val="3133093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The first Census was carried out in America in 1790, followed by Europe.</a:t>
            </a:r>
          </a:p>
          <a:p>
            <a:r>
              <a:rPr lang="en-US" dirty="0" smtClean="0"/>
              <a:t>In India the first Census was done  by the British Indian government between 1867–72, and regular ten yearly (or decennial) censuses have been conducted since 1881, with the latest done in 2011.</a:t>
            </a:r>
          </a:p>
          <a:p>
            <a:r>
              <a:rPr lang="en-US" dirty="0" smtClean="0"/>
              <a:t>Demographic data are important for the planning and implementation of state policies, specially those for economic development and general public welfare.</a:t>
            </a:r>
            <a:endParaRPr lang="en-IN" dirty="0"/>
          </a:p>
        </p:txBody>
      </p:sp>
    </p:spTree>
    <p:extLst>
      <p:ext uri="{BB962C8B-B14F-4D97-AF65-F5344CB8AC3E}">
        <p14:creationId xmlns:p14="http://schemas.microsoft.com/office/powerpoint/2010/main" xmlns="" val="409278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 Disciplines Of Demography</a:t>
            </a:r>
            <a:r>
              <a:rPr lang="en-IN" dirty="0" smtClean="0"/>
              <a:t/>
            </a:r>
            <a:br>
              <a:rPr lang="en-IN" dirty="0" smtClean="0"/>
            </a:br>
            <a:endParaRPr lang="en-IN" dirty="0"/>
          </a:p>
        </p:txBody>
      </p:sp>
      <p:sp>
        <p:nvSpPr>
          <p:cNvPr id="3" name="Content Placeholder 2"/>
          <p:cNvSpPr>
            <a:spLocks noGrp="1"/>
          </p:cNvSpPr>
          <p:nvPr>
            <p:ph idx="1"/>
          </p:nvPr>
        </p:nvSpPr>
        <p:spPr/>
        <p:txBody>
          <a:bodyPr>
            <a:normAutofit lnSpcReduction="10000"/>
          </a:bodyPr>
          <a:lstStyle/>
          <a:p>
            <a:pPr marL="514350" indent="-514350">
              <a:buFont typeface="+mj-lt"/>
              <a:buAutoNum type="alphaLcParenR"/>
            </a:pPr>
            <a:r>
              <a:rPr lang="en-IN" dirty="0" smtClean="0"/>
              <a:t>Anthropological demography:</a:t>
            </a:r>
            <a:r>
              <a:rPr lang="en-US" dirty="0" smtClean="0"/>
              <a:t>Anthropological demography uses anthropological theory and methods to look into demographic phenomena.</a:t>
            </a:r>
          </a:p>
          <a:p>
            <a:pPr marL="514350" indent="-514350">
              <a:buFont typeface="+mj-lt"/>
              <a:buAutoNum type="alphaLcParenR"/>
            </a:pPr>
            <a:r>
              <a:rPr lang="en-IN" dirty="0" smtClean="0"/>
              <a:t>Bio-demography:</a:t>
            </a:r>
            <a:r>
              <a:rPr lang="en-US" dirty="0" smtClean="0"/>
              <a:t>The </a:t>
            </a:r>
            <a:r>
              <a:rPr lang="en-US" dirty="0"/>
              <a:t>study of the influence of biological </a:t>
            </a:r>
            <a:r>
              <a:rPr lang="en-US" dirty="0" smtClean="0"/>
              <a:t>factors (Genetics, Evolution) </a:t>
            </a:r>
            <a:r>
              <a:rPr lang="en-US" dirty="0"/>
              <a:t>on demographic patterns (such as those relating to fertility, health, aging, and longevity) of human </a:t>
            </a:r>
            <a:r>
              <a:rPr lang="en-US" dirty="0" smtClean="0"/>
              <a:t>populations.</a:t>
            </a:r>
          </a:p>
        </p:txBody>
      </p:sp>
    </p:spTree>
    <p:extLst>
      <p:ext uri="{BB962C8B-B14F-4D97-AF65-F5344CB8AC3E}">
        <p14:creationId xmlns:p14="http://schemas.microsoft.com/office/powerpoint/2010/main" xmlns="" val="2773132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smtClean="0"/>
              <a:t>c) Economic </a:t>
            </a:r>
            <a:r>
              <a:rPr lang="en-US" dirty="0"/>
              <a:t>demography (or population economics</a:t>
            </a:r>
            <a:r>
              <a:rPr lang="en-US" dirty="0" smtClean="0"/>
              <a:t>): Economic demography is the study of influence of socioeconomic factors on </a:t>
            </a:r>
            <a:r>
              <a:rPr lang="en-IN" dirty="0"/>
              <a:t>demographic processes </a:t>
            </a:r>
            <a:r>
              <a:rPr lang="en-IN" dirty="0" smtClean="0"/>
              <a:t>like Birth, Death, Marriage, Migration, Social Mobility.</a:t>
            </a:r>
          </a:p>
          <a:p>
            <a:pPr marL="0" indent="0">
              <a:buNone/>
            </a:pPr>
            <a:r>
              <a:rPr lang="en-US" dirty="0" smtClean="0"/>
              <a:t>d) </a:t>
            </a:r>
            <a:r>
              <a:rPr lang="en-IN" dirty="0" smtClean="0"/>
              <a:t>Mathematical demography: </a:t>
            </a:r>
            <a:r>
              <a:rPr lang="en-US" dirty="0"/>
              <a:t>Mathematical demography </a:t>
            </a:r>
            <a:r>
              <a:rPr lang="en-US" dirty="0" smtClean="0"/>
              <a:t>is </a:t>
            </a:r>
            <a:r>
              <a:rPr lang="en-US" dirty="0"/>
              <a:t>concerned with developing and refining </a:t>
            </a:r>
            <a:r>
              <a:rPr lang="en-US" dirty="0" smtClean="0"/>
              <a:t>mathematical measures </a:t>
            </a:r>
            <a:r>
              <a:rPr lang="en-US" dirty="0"/>
              <a:t>and methods for studying population composition and change.</a:t>
            </a:r>
            <a:endParaRPr lang="en-IN" dirty="0"/>
          </a:p>
        </p:txBody>
      </p:sp>
    </p:spTree>
    <p:extLst>
      <p:ext uri="{BB962C8B-B14F-4D97-AF65-F5344CB8AC3E}">
        <p14:creationId xmlns:p14="http://schemas.microsoft.com/office/powerpoint/2010/main" xmlns="" val="490998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dirty="0" smtClean="0"/>
              <a:t>e) Spatial demography: Spatial demography focuses on understanding spatial or spatiotemporal dimensions of demographic processes.</a:t>
            </a:r>
          </a:p>
          <a:p>
            <a:pPr marL="0" indent="0">
              <a:buNone/>
            </a:pPr>
            <a:r>
              <a:rPr lang="en-US" dirty="0" smtClean="0"/>
              <a:t>f) </a:t>
            </a:r>
            <a:r>
              <a:rPr lang="en-IN" dirty="0" smtClean="0"/>
              <a:t>Social demography: </a:t>
            </a:r>
            <a:r>
              <a:rPr lang="en-US" dirty="0" smtClean="0"/>
              <a:t>Social </a:t>
            </a:r>
            <a:r>
              <a:rPr lang="en-US" dirty="0"/>
              <a:t>demography is </a:t>
            </a:r>
            <a:r>
              <a:rPr lang="en-US" dirty="0" smtClean="0"/>
              <a:t>the study of how social and cultural factors affect population characteristics and change.</a:t>
            </a:r>
            <a:endParaRPr lang="en-IN" dirty="0"/>
          </a:p>
        </p:txBody>
      </p:sp>
    </p:spTree>
    <p:extLst>
      <p:ext uri="{BB962C8B-B14F-4D97-AF65-F5344CB8AC3E}">
        <p14:creationId xmlns:p14="http://schemas.microsoft.com/office/powerpoint/2010/main" xmlns="" val="1724208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Demography Theories</a:t>
            </a:r>
            <a:br>
              <a:rPr lang="en-US" sz="3200" dirty="0" smtClean="0"/>
            </a:br>
            <a:r>
              <a:rPr lang="en-US" sz="3200" dirty="0" smtClean="0"/>
              <a:t> Malthusian Theory Of Population Growth</a:t>
            </a:r>
            <a:endParaRPr lang="en-IN" sz="3200" dirty="0"/>
          </a:p>
        </p:txBody>
      </p:sp>
      <p:sp>
        <p:nvSpPr>
          <p:cNvPr id="3" name="Content Placeholder 2"/>
          <p:cNvSpPr>
            <a:spLocks noGrp="1"/>
          </p:cNvSpPr>
          <p:nvPr>
            <p:ph idx="1"/>
          </p:nvPr>
        </p:nvSpPr>
        <p:spPr/>
        <p:txBody>
          <a:bodyPr>
            <a:noAutofit/>
          </a:bodyPr>
          <a:lstStyle/>
          <a:p>
            <a:r>
              <a:rPr lang="en-US" sz="2400" dirty="0" smtClean="0"/>
              <a:t>Thomas Robert Malthus (1766–1834). Malthus’s theory of population growth – outlined in his Essay on Population (1798).</a:t>
            </a:r>
          </a:p>
          <a:p>
            <a:r>
              <a:rPr lang="en-US" sz="2400" dirty="0" smtClean="0"/>
              <a:t>According to this theory human populations tend to grow at a much faster rate than the rate at which the means of human subsistence (specially food and other agriculture-based products) can grow. </a:t>
            </a:r>
          </a:p>
          <a:p>
            <a:r>
              <a:rPr lang="en-US" sz="2400" dirty="0" smtClean="0"/>
              <a:t>While population rises in geometric progression (i.e., like 2, 4, 8, 16, 32, etc.), agricultural production can only grow in arithmetic progression (i.e., like 2, 4, 6, 8, 10, etc.).</a:t>
            </a:r>
          </a:p>
          <a:p>
            <a:r>
              <a:rPr lang="en-US" sz="2400" dirty="0" smtClean="0"/>
              <a:t>Because population growth always outstrips growth in production of subsistence resources, the only way to increase prosperity is by controlling the growth of population.</a:t>
            </a:r>
            <a:endParaRPr lang="en-IN" sz="2400" dirty="0"/>
          </a:p>
        </p:txBody>
      </p:sp>
    </p:spTree>
    <p:extLst>
      <p:ext uri="{BB962C8B-B14F-4D97-AF65-F5344CB8AC3E}">
        <p14:creationId xmlns:p14="http://schemas.microsoft.com/office/powerpoint/2010/main" xmlns="" val="2244435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Demography Theories </a:t>
            </a:r>
            <a:br>
              <a:rPr lang="en-US" sz="3200" dirty="0" smtClean="0"/>
            </a:br>
            <a:r>
              <a:rPr lang="en-US" sz="3200" dirty="0" smtClean="0"/>
              <a:t>The Theory Of Demographic Transition</a:t>
            </a:r>
            <a:endParaRPr lang="en-IN" sz="3200" dirty="0"/>
          </a:p>
        </p:txBody>
      </p:sp>
      <p:sp>
        <p:nvSpPr>
          <p:cNvPr id="3" name="Content Placeholder 2"/>
          <p:cNvSpPr>
            <a:spLocks noGrp="1"/>
          </p:cNvSpPr>
          <p:nvPr>
            <p:ph idx="1"/>
          </p:nvPr>
        </p:nvSpPr>
        <p:spPr/>
        <p:txBody>
          <a:bodyPr>
            <a:normAutofit fontScale="85000" lnSpcReduction="10000"/>
          </a:bodyPr>
          <a:lstStyle/>
          <a:p>
            <a:r>
              <a:rPr lang="en-US" dirty="0"/>
              <a:t>P</a:t>
            </a:r>
            <a:r>
              <a:rPr lang="en-US" dirty="0" smtClean="0"/>
              <a:t>opulation growth is linked to overall levels of economic development and that every society follows a typical pattern of development-related population growth.</a:t>
            </a:r>
          </a:p>
          <a:p>
            <a:r>
              <a:rPr lang="en-US" dirty="0" smtClean="0"/>
              <a:t>There are three basic stages of population growth.</a:t>
            </a:r>
          </a:p>
          <a:p>
            <a:r>
              <a:rPr lang="en-US" dirty="0" smtClean="0"/>
              <a:t>The first stage is that of low population growth in a society that is underdeveloped and technologically backward. Growth rates are low because both the death rate and the birth rate are very high, so that the difference between the two (or the net growth rate) is low.</a:t>
            </a:r>
            <a:endParaRPr lang="en-IN" dirty="0"/>
          </a:p>
        </p:txBody>
      </p:sp>
    </p:spTree>
    <p:extLst>
      <p:ext uri="{BB962C8B-B14F-4D97-AF65-F5344CB8AC3E}">
        <p14:creationId xmlns:p14="http://schemas.microsoft.com/office/powerpoint/2010/main" xmlns="" val="3189283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TotalTime>
  <Words>958</Words>
  <Application>Microsoft Office PowerPoint</Application>
  <PresentationFormat>On-screen Show (4:3)</PresentationFormat>
  <Paragraphs>54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DEMOGRAPHY Dr Mohammed Shoeb Assistant Professor Department of Zoology Govt. Dr WW Patankar Girl’s PG College, Durg</vt:lpstr>
      <vt:lpstr>Contents</vt:lpstr>
      <vt:lpstr>Introduction</vt:lpstr>
      <vt:lpstr>Slide 4</vt:lpstr>
      <vt:lpstr>Sub Disciplines Of Demography </vt:lpstr>
      <vt:lpstr>Slide 6</vt:lpstr>
      <vt:lpstr>Slide 7</vt:lpstr>
      <vt:lpstr>Demography Theories  Malthusian Theory Of Population Growth</vt:lpstr>
      <vt:lpstr>Demography Theories  The Theory Of Demographic Transition</vt:lpstr>
      <vt:lpstr>Slide 10</vt:lpstr>
      <vt:lpstr>Slide 11</vt:lpstr>
      <vt:lpstr>Indicators of Demography </vt:lpstr>
      <vt:lpstr>Indicators of Demography</vt:lpstr>
      <vt:lpstr>Indicators of Demography</vt:lpstr>
      <vt:lpstr>Indicators of Demography</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DEMOGRAPHY</dc:title>
  <dc:creator>user</dc:creator>
  <cp:lastModifiedBy>zoology</cp:lastModifiedBy>
  <cp:revision>36</cp:revision>
  <dcterms:created xsi:type="dcterms:W3CDTF">2024-09-18T13:01:57Z</dcterms:created>
  <dcterms:modified xsi:type="dcterms:W3CDTF">2025-07-14T10:58:53Z</dcterms:modified>
</cp:coreProperties>
</file>