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6C3FB285-65E3-4089-8C55-AD72D90BF662}" type="datetimeFigureOut">
              <a:rPr lang="en-IN" smtClean="0"/>
              <a:t>01-01-2025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4CE94DA-8E18-4C35-A96B-1AF4A29E8FEB}" type="slidenum">
              <a:rPr lang="en-IN" smtClean="0"/>
              <a:t>‹#›</a:t>
            </a:fld>
            <a:endParaRPr lang="en-IN"/>
          </a:p>
        </p:txBody>
      </p:sp>
    </p:spTree>
    <p:extLst>
      <p:ext uri="{BB962C8B-B14F-4D97-AF65-F5344CB8AC3E}">
        <p14:creationId xmlns:p14="http://schemas.microsoft.com/office/powerpoint/2010/main" val="436616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C3FB285-65E3-4089-8C55-AD72D90BF662}" type="datetimeFigureOut">
              <a:rPr lang="en-IN" smtClean="0"/>
              <a:t>01-01-2025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4CE94DA-8E18-4C35-A96B-1AF4A29E8FEB}" type="slidenum">
              <a:rPr lang="en-IN" smtClean="0"/>
              <a:t>‹#›</a:t>
            </a:fld>
            <a:endParaRPr lang="en-IN"/>
          </a:p>
        </p:txBody>
      </p:sp>
    </p:spTree>
    <p:extLst>
      <p:ext uri="{BB962C8B-B14F-4D97-AF65-F5344CB8AC3E}">
        <p14:creationId xmlns:p14="http://schemas.microsoft.com/office/powerpoint/2010/main" val="3399331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C3FB285-65E3-4089-8C55-AD72D90BF662}" type="datetimeFigureOut">
              <a:rPr lang="en-IN" smtClean="0"/>
              <a:t>01-01-2025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4CE94DA-8E18-4C35-A96B-1AF4A29E8FEB}" type="slidenum">
              <a:rPr lang="en-IN" smtClean="0"/>
              <a:t>‹#›</a:t>
            </a:fld>
            <a:endParaRPr lang="en-IN"/>
          </a:p>
        </p:txBody>
      </p:sp>
    </p:spTree>
    <p:extLst>
      <p:ext uri="{BB962C8B-B14F-4D97-AF65-F5344CB8AC3E}">
        <p14:creationId xmlns:p14="http://schemas.microsoft.com/office/powerpoint/2010/main" val="3247202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6C3FB285-65E3-4089-8C55-AD72D90BF662}" type="datetimeFigureOut">
              <a:rPr lang="en-IN" smtClean="0"/>
              <a:t>01-01-2025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4CE94DA-8E18-4C35-A96B-1AF4A29E8FEB}" type="slidenum">
              <a:rPr lang="en-IN" smtClean="0"/>
              <a:t>‹#›</a:t>
            </a:fld>
            <a:endParaRPr lang="en-IN"/>
          </a:p>
        </p:txBody>
      </p:sp>
    </p:spTree>
    <p:extLst>
      <p:ext uri="{BB962C8B-B14F-4D97-AF65-F5344CB8AC3E}">
        <p14:creationId xmlns:p14="http://schemas.microsoft.com/office/powerpoint/2010/main" val="474739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3FB285-65E3-4089-8C55-AD72D90BF662}" type="datetimeFigureOut">
              <a:rPr lang="en-IN" smtClean="0"/>
              <a:t>01-01-2025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4CE94DA-8E18-4C35-A96B-1AF4A29E8FEB}" type="slidenum">
              <a:rPr lang="en-IN" smtClean="0"/>
              <a:t>‹#›</a:t>
            </a:fld>
            <a:endParaRPr lang="en-IN"/>
          </a:p>
        </p:txBody>
      </p:sp>
    </p:spTree>
    <p:extLst>
      <p:ext uri="{BB962C8B-B14F-4D97-AF65-F5344CB8AC3E}">
        <p14:creationId xmlns:p14="http://schemas.microsoft.com/office/powerpoint/2010/main" val="902582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6C3FB285-65E3-4089-8C55-AD72D90BF662}" type="datetimeFigureOut">
              <a:rPr lang="en-IN" smtClean="0"/>
              <a:t>01-01-2025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4CE94DA-8E18-4C35-A96B-1AF4A29E8FEB}" type="slidenum">
              <a:rPr lang="en-IN" smtClean="0"/>
              <a:t>‹#›</a:t>
            </a:fld>
            <a:endParaRPr lang="en-IN"/>
          </a:p>
        </p:txBody>
      </p:sp>
    </p:spTree>
    <p:extLst>
      <p:ext uri="{BB962C8B-B14F-4D97-AF65-F5344CB8AC3E}">
        <p14:creationId xmlns:p14="http://schemas.microsoft.com/office/powerpoint/2010/main" val="4107404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6C3FB285-65E3-4089-8C55-AD72D90BF662}" type="datetimeFigureOut">
              <a:rPr lang="en-IN" smtClean="0"/>
              <a:t>01-01-2025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4CE94DA-8E18-4C35-A96B-1AF4A29E8FEB}" type="slidenum">
              <a:rPr lang="en-IN" smtClean="0"/>
              <a:t>‹#›</a:t>
            </a:fld>
            <a:endParaRPr lang="en-IN"/>
          </a:p>
        </p:txBody>
      </p:sp>
    </p:spTree>
    <p:extLst>
      <p:ext uri="{BB962C8B-B14F-4D97-AF65-F5344CB8AC3E}">
        <p14:creationId xmlns:p14="http://schemas.microsoft.com/office/powerpoint/2010/main" val="2418429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6C3FB285-65E3-4089-8C55-AD72D90BF662}" type="datetimeFigureOut">
              <a:rPr lang="en-IN" smtClean="0"/>
              <a:t>01-01-2025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4CE94DA-8E18-4C35-A96B-1AF4A29E8FEB}" type="slidenum">
              <a:rPr lang="en-IN" smtClean="0"/>
              <a:t>‹#›</a:t>
            </a:fld>
            <a:endParaRPr lang="en-IN"/>
          </a:p>
        </p:txBody>
      </p:sp>
    </p:spTree>
    <p:extLst>
      <p:ext uri="{BB962C8B-B14F-4D97-AF65-F5344CB8AC3E}">
        <p14:creationId xmlns:p14="http://schemas.microsoft.com/office/powerpoint/2010/main" val="19373175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3FB285-65E3-4089-8C55-AD72D90BF662}" type="datetimeFigureOut">
              <a:rPr lang="en-IN" smtClean="0"/>
              <a:t>01-01-2025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4CE94DA-8E18-4C35-A96B-1AF4A29E8FEB}" type="slidenum">
              <a:rPr lang="en-IN" smtClean="0"/>
              <a:t>‹#›</a:t>
            </a:fld>
            <a:endParaRPr lang="en-IN"/>
          </a:p>
        </p:txBody>
      </p:sp>
    </p:spTree>
    <p:extLst>
      <p:ext uri="{BB962C8B-B14F-4D97-AF65-F5344CB8AC3E}">
        <p14:creationId xmlns:p14="http://schemas.microsoft.com/office/powerpoint/2010/main" val="443146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3FB285-65E3-4089-8C55-AD72D90BF662}" type="datetimeFigureOut">
              <a:rPr lang="en-IN" smtClean="0"/>
              <a:t>01-01-2025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4CE94DA-8E18-4C35-A96B-1AF4A29E8FEB}" type="slidenum">
              <a:rPr lang="en-IN" smtClean="0"/>
              <a:t>‹#›</a:t>
            </a:fld>
            <a:endParaRPr lang="en-IN"/>
          </a:p>
        </p:txBody>
      </p:sp>
    </p:spTree>
    <p:extLst>
      <p:ext uri="{BB962C8B-B14F-4D97-AF65-F5344CB8AC3E}">
        <p14:creationId xmlns:p14="http://schemas.microsoft.com/office/powerpoint/2010/main" val="3097316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3FB285-65E3-4089-8C55-AD72D90BF662}" type="datetimeFigureOut">
              <a:rPr lang="en-IN" smtClean="0"/>
              <a:t>01-01-2025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4CE94DA-8E18-4C35-A96B-1AF4A29E8FEB}" type="slidenum">
              <a:rPr lang="en-IN" smtClean="0"/>
              <a:t>‹#›</a:t>
            </a:fld>
            <a:endParaRPr lang="en-IN"/>
          </a:p>
        </p:txBody>
      </p:sp>
    </p:spTree>
    <p:extLst>
      <p:ext uri="{BB962C8B-B14F-4D97-AF65-F5344CB8AC3E}">
        <p14:creationId xmlns:p14="http://schemas.microsoft.com/office/powerpoint/2010/main" val="1814466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3FB285-65E3-4089-8C55-AD72D90BF662}" type="datetimeFigureOut">
              <a:rPr lang="en-IN" smtClean="0"/>
              <a:t>01-01-2025</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CE94DA-8E18-4C35-A96B-1AF4A29E8FEB}" type="slidenum">
              <a:rPr lang="en-IN" smtClean="0"/>
              <a:t>‹#›</a:t>
            </a:fld>
            <a:endParaRPr lang="en-IN"/>
          </a:p>
        </p:txBody>
      </p:sp>
    </p:spTree>
    <p:extLst>
      <p:ext uri="{BB962C8B-B14F-4D97-AF65-F5344CB8AC3E}">
        <p14:creationId xmlns:p14="http://schemas.microsoft.com/office/powerpoint/2010/main" val="30002965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Hypersensitivity</a:t>
            </a:r>
            <a:endParaRPr lang="en-IN" dirty="0"/>
          </a:p>
        </p:txBody>
      </p:sp>
    </p:spTree>
    <p:extLst>
      <p:ext uri="{BB962C8B-B14F-4D97-AF65-F5344CB8AC3E}">
        <p14:creationId xmlns:p14="http://schemas.microsoft.com/office/powerpoint/2010/main" val="324848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IN" dirty="0" smtClean="0"/>
              <a:t>REAGINIC ANTIBODY (IGE):</a:t>
            </a:r>
            <a:r>
              <a:rPr lang="en-US" dirty="0" smtClean="0"/>
              <a:t>A human serum factor that reacts with allergens was first demonstrated by K. </a:t>
            </a:r>
            <a:r>
              <a:rPr lang="en-US" dirty="0" err="1" smtClean="0"/>
              <a:t>Prausnitz</a:t>
            </a:r>
            <a:r>
              <a:rPr lang="en-US" dirty="0" smtClean="0"/>
              <a:t> and H. </a:t>
            </a:r>
            <a:r>
              <a:rPr lang="en-US" dirty="0" err="1" smtClean="0"/>
              <a:t>Kustner</a:t>
            </a:r>
            <a:r>
              <a:rPr lang="en-US" dirty="0" smtClean="0"/>
              <a:t> in 1921.  The nature of these P-K antibodies, or </a:t>
            </a:r>
            <a:r>
              <a:rPr lang="en-US" dirty="0" err="1" smtClean="0"/>
              <a:t>reagins</a:t>
            </a:r>
            <a:r>
              <a:rPr lang="en-US" dirty="0" smtClean="0"/>
              <a:t>, was experimentally demonstrated by K. and T. Ishizaka in the mid1960s, who gave the name to </a:t>
            </a:r>
            <a:r>
              <a:rPr lang="en-IN" dirty="0" smtClean="0"/>
              <a:t>new </a:t>
            </a:r>
            <a:r>
              <a:rPr lang="en-IN" dirty="0" err="1" smtClean="0"/>
              <a:t>isotype</a:t>
            </a:r>
            <a:r>
              <a:rPr lang="en-IN" dirty="0" smtClean="0"/>
              <a:t> </a:t>
            </a:r>
            <a:r>
              <a:rPr lang="en-IN" dirty="0" err="1" smtClean="0"/>
              <a:t>IgE</a:t>
            </a:r>
            <a:r>
              <a:rPr lang="en-IN" dirty="0" smtClean="0"/>
              <a:t>.</a:t>
            </a:r>
          </a:p>
          <a:p>
            <a:r>
              <a:rPr lang="en-US" dirty="0" err="1" smtClean="0"/>
              <a:t>IgE</a:t>
            </a:r>
            <a:r>
              <a:rPr lang="en-US" dirty="0" smtClean="0"/>
              <a:t> has two heavy </a:t>
            </a:r>
            <a:r>
              <a:rPr lang="el-GR" dirty="0" smtClean="0"/>
              <a:t>ε</a:t>
            </a:r>
            <a:r>
              <a:rPr lang="en-US" dirty="0" smtClean="0"/>
              <a:t> and two light chains with a combined molecular weight of 190,000.</a:t>
            </a:r>
          </a:p>
          <a:p>
            <a:r>
              <a:rPr lang="en-US" dirty="0" err="1" smtClean="0"/>
              <a:t>IgE</a:t>
            </a:r>
            <a:r>
              <a:rPr lang="en-US" dirty="0" smtClean="0"/>
              <a:t> bound to its receptor on mast cells and basophils, it is stable in that state for a number of weeks.</a:t>
            </a:r>
            <a:endParaRPr lang="en-IN" dirty="0"/>
          </a:p>
        </p:txBody>
      </p:sp>
    </p:spTree>
    <p:extLst>
      <p:ext uri="{BB962C8B-B14F-4D97-AF65-F5344CB8AC3E}">
        <p14:creationId xmlns:p14="http://schemas.microsoft.com/office/powerpoint/2010/main" val="36258187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IN" dirty="0" smtClean="0"/>
              <a:t>MAST CELLS AND BASOPHILS:</a:t>
            </a:r>
          </a:p>
          <a:p>
            <a:r>
              <a:rPr lang="en-IN" dirty="0" smtClean="0"/>
              <a:t>Basophils are </a:t>
            </a:r>
            <a:r>
              <a:rPr lang="en-US" dirty="0" smtClean="0"/>
              <a:t>granulocytes that stain with basic dyes containing electron-dense membrane-bound granules that contain pharmacologically active mediators.</a:t>
            </a:r>
          </a:p>
          <a:p>
            <a:r>
              <a:rPr lang="en-US" dirty="0" smtClean="0"/>
              <a:t>Mast cells are present in the connective tissue, mucous membranes. Mast cells contain membrane bound granules and also secrete cytokines.</a:t>
            </a:r>
            <a:endParaRPr lang="en-IN" dirty="0"/>
          </a:p>
        </p:txBody>
      </p:sp>
    </p:spTree>
    <p:extLst>
      <p:ext uri="{BB962C8B-B14F-4D97-AF65-F5344CB8AC3E}">
        <p14:creationId xmlns:p14="http://schemas.microsoft.com/office/powerpoint/2010/main" val="2220003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IN" dirty="0" err="1" smtClean="0"/>
              <a:t>IgE</a:t>
            </a:r>
            <a:r>
              <a:rPr lang="en-IN" dirty="0" smtClean="0"/>
              <a:t>-BINDING Fc RECEPTORS:</a:t>
            </a:r>
            <a:r>
              <a:rPr lang="en-US" dirty="0" smtClean="0"/>
              <a:t>The </a:t>
            </a:r>
            <a:r>
              <a:rPr lang="en-US" dirty="0" err="1" smtClean="0"/>
              <a:t>reaginic</a:t>
            </a:r>
            <a:r>
              <a:rPr lang="en-US" dirty="0" smtClean="0"/>
              <a:t> activity of </a:t>
            </a:r>
            <a:r>
              <a:rPr lang="en-US" dirty="0" err="1" smtClean="0"/>
              <a:t>IgE</a:t>
            </a:r>
            <a:r>
              <a:rPr lang="en-US" dirty="0" smtClean="0"/>
              <a:t> depends on its ability to bind to a receptor specific for the Fc region of the </a:t>
            </a:r>
            <a:r>
              <a:rPr lang="el-GR" dirty="0" smtClean="0"/>
              <a:t>ε</a:t>
            </a:r>
            <a:r>
              <a:rPr lang="en-US" dirty="0" smtClean="0"/>
              <a:t> heavy chain. Two classes of Fc</a:t>
            </a:r>
            <a:r>
              <a:rPr lang="el-GR" dirty="0" smtClean="0"/>
              <a:t>ε</a:t>
            </a:r>
            <a:r>
              <a:rPr lang="en-US" dirty="0" smtClean="0"/>
              <a:t>R been identified, designated Fc</a:t>
            </a:r>
            <a:r>
              <a:rPr lang="el-GR" dirty="0" smtClean="0"/>
              <a:t>ε</a:t>
            </a:r>
            <a:r>
              <a:rPr lang="en-US" dirty="0" smtClean="0"/>
              <a:t>RI and Fc</a:t>
            </a:r>
            <a:r>
              <a:rPr lang="el-GR" dirty="0" smtClean="0"/>
              <a:t>ε</a:t>
            </a:r>
            <a:r>
              <a:rPr lang="en-US" dirty="0" smtClean="0"/>
              <a:t>RII, which are expressed by different cell types.</a:t>
            </a:r>
          </a:p>
          <a:p>
            <a:r>
              <a:rPr lang="en-US" dirty="0" smtClean="0"/>
              <a:t>Mast cells and basophils express Fc</a:t>
            </a:r>
            <a:r>
              <a:rPr lang="el-GR" dirty="0" smtClean="0"/>
              <a:t>ε</a:t>
            </a:r>
            <a:r>
              <a:rPr lang="en-US" dirty="0" smtClean="0"/>
              <a:t>RI, which binds </a:t>
            </a:r>
            <a:r>
              <a:rPr lang="en-US" dirty="0" err="1" smtClean="0"/>
              <a:t>IgE</a:t>
            </a:r>
            <a:r>
              <a:rPr lang="en-US" dirty="0" smtClean="0"/>
              <a:t> with a high affinity</a:t>
            </a:r>
          </a:p>
          <a:p>
            <a:r>
              <a:rPr lang="en-US" dirty="0"/>
              <a:t>A</a:t>
            </a:r>
            <a:r>
              <a:rPr lang="en-US" dirty="0" smtClean="0"/>
              <a:t>topic individuals have higher levels of Fc</a:t>
            </a:r>
            <a:r>
              <a:rPr lang="el-GR" dirty="0" smtClean="0"/>
              <a:t>ε</a:t>
            </a:r>
            <a:r>
              <a:rPr lang="en-US" dirty="0" smtClean="0"/>
              <a:t>RII (CD23) on their lymphocytes and macrophages and higher levels of sCD23 in their serum than do </a:t>
            </a:r>
            <a:r>
              <a:rPr lang="en-US" dirty="0" err="1" smtClean="0"/>
              <a:t>nonatopic</a:t>
            </a:r>
            <a:r>
              <a:rPr lang="en-US" dirty="0" smtClean="0"/>
              <a:t> individuals.</a:t>
            </a:r>
            <a:endParaRPr lang="en-IN" dirty="0"/>
          </a:p>
        </p:txBody>
      </p:sp>
    </p:spTree>
    <p:extLst>
      <p:ext uri="{BB962C8B-B14F-4D97-AF65-F5344CB8AC3E}">
        <p14:creationId xmlns:p14="http://schemas.microsoft.com/office/powerpoint/2010/main" val="1605419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smtClean="0"/>
              <a:t>The biochemical events that mediate degranulation of mast cells and blood basophils have many features in common.</a:t>
            </a:r>
          </a:p>
          <a:p>
            <a:r>
              <a:rPr lang="en-US" dirty="0" err="1" smtClean="0"/>
              <a:t>IgE</a:t>
            </a:r>
            <a:r>
              <a:rPr lang="en-US" dirty="0" smtClean="0"/>
              <a:t>-mediated degranulation begins when an allergen crosslinks </a:t>
            </a:r>
            <a:r>
              <a:rPr lang="en-US" dirty="0" err="1" smtClean="0"/>
              <a:t>IgE</a:t>
            </a:r>
            <a:r>
              <a:rPr lang="en-US" dirty="0" smtClean="0"/>
              <a:t> that is bound (fixed) to the Fc receptor on the surface of a mast cell or basophil.</a:t>
            </a:r>
          </a:p>
          <a:p>
            <a:r>
              <a:rPr lang="en-US" dirty="0" smtClean="0"/>
              <a:t>Receptor cross linkage leads to increase of calcium.</a:t>
            </a:r>
          </a:p>
          <a:p>
            <a:r>
              <a:rPr lang="en-US" dirty="0" smtClean="0"/>
              <a:t>This leads to formation of </a:t>
            </a:r>
            <a:r>
              <a:rPr lang="en-IN" dirty="0" smtClean="0"/>
              <a:t>prostaglandins and </a:t>
            </a:r>
            <a:r>
              <a:rPr lang="en-IN" dirty="0" err="1" smtClean="0"/>
              <a:t>leukotrienes</a:t>
            </a:r>
            <a:r>
              <a:rPr lang="en-IN" dirty="0" smtClean="0"/>
              <a:t>.</a:t>
            </a:r>
          </a:p>
          <a:p>
            <a:r>
              <a:rPr lang="en-US" dirty="0" smtClean="0"/>
              <a:t>Increase in Calcium and </a:t>
            </a:r>
            <a:r>
              <a:rPr lang="en-US" dirty="0" err="1" smtClean="0"/>
              <a:t>cAMP</a:t>
            </a:r>
            <a:r>
              <a:rPr lang="en-US" dirty="0" smtClean="0"/>
              <a:t> helps in degranulation and release of chemicals.</a:t>
            </a:r>
            <a:endParaRPr lang="en-IN" dirty="0"/>
          </a:p>
        </p:txBody>
      </p:sp>
    </p:spTree>
    <p:extLst>
      <p:ext uri="{BB962C8B-B14F-4D97-AF65-F5344CB8AC3E}">
        <p14:creationId xmlns:p14="http://schemas.microsoft.com/office/powerpoint/2010/main" val="1191717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Histamines, Cytokines, Serotonin leads to Increased vascular permeability; smooth-muscle contraction.</a:t>
            </a:r>
          </a:p>
          <a:p>
            <a:r>
              <a:rPr lang="en-IN" dirty="0" smtClean="0"/>
              <a:t>Eosinophil chemotactic factor (ECF-A) leads to Eosinophil </a:t>
            </a:r>
            <a:r>
              <a:rPr lang="en-IN" dirty="0" err="1" smtClean="0"/>
              <a:t>chemotaxis</a:t>
            </a:r>
            <a:r>
              <a:rPr lang="en-IN" dirty="0"/>
              <a:t>.</a:t>
            </a:r>
            <a:endParaRPr lang="en-IN" dirty="0" smtClean="0"/>
          </a:p>
          <a:p>
            <a:r>
              <a:rPr lang="en-IN" dirty="0" smtClean="0"/>
              <a:t>Neutrophil chemotactic factor (NCF-A) leads to Neutrophil </a:t>
            </a:r>
            <a:r>
              <a:rPr lang="en-IN" dirty="0" err="1" smtClean="0"/>
              <a:t>chemotaxis</a:t>
            </a:r>
            <a:r>
              <a:rPr lang="en-IN" dirty="0" smtClean="0"/>
              <a:t>.</a:t>
            </a:r>
            <a:endParaRPr lang="en-IN" dirty="0"/>
          </a:p>
        </p:txBody>
      </p:sp>
    </p:spTree>
    <p:extLst>
      <p:ext uri="{BB962C8B-B14F-4D97-AF65-F5344CB8AC3E}">
        <p14:creationId xmlns:p14="http://schemas.microsoft.com/office/powerpoint/2010/main" val="33950352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smtClean="0"/>
              <a:t>Localized Anaphylaxis (</a:t>
            </a:r>
            <a:r>
              <a:rPr lang="en-IN" dirty="0" err="1" smtClean="0"/>
              <a:t>Atopy</a:t>
            </a:r>
            <a:r>
              <a:rPr lang="en-IN" dirty="0" smtClean="0"/>
              <a:t>) include allergic rhinitis (hay fever), asthma, atopic dermatitis (eczema), and food allergies.</a:t>
            </a:r>
            <a:endParaRPr lang="en-IN" dirty="0"/>
          </a:p>
        </p:txBody>
      </p:sp>
    </p:spTree>
    <p:extLst>
      <p:ext uri="{BB962C8B-B14F-4D97-AF65-F5344CB8AC3E}">
        <p14:creationId xmlns:p14="http://schemas.microsoft.com/office/powerpoint/2010/main" val="8654715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Antibody-Mediated Cytotoxic (Type II) Hypersensitivity</a:t>
            </a:r>
            <a:endParaRPr lang="en-IN" dirty="0"/>
          </a:p>
        </p:txBody>
      </p:sp>
      <p:sp>
        <p:nvSpPr>
          <p:cNvPr id="3" name="Content Placeholder 2"/>
          <p:cNvSpPr>
            <a:spLocks noGrp="1"/>
          </p:cNvSpPr>
          <p:nvPr>
            <p:ph idx="1"/>
          </p:nvPr>
        </p:nvSpPr>
        <p:spPr/>
        <p:txBody>
          <a:bodyPr>
            <a:normAutofit fontScale="77500" lnSpcReduction="20000"/>
          </a:bodyPr>
          <a:lstStyle/>
          <a:p>
            <a:r>
              <a:rPr lang="en-US" dirty="0"/>
              <a:t>Type II hypersensitive reactions involve antibody-mediated destruction of cells. </a:t>
            </a:r>
            <a:endParaRPr lang="en-US" dirty="0" smtClean="0"/>
          </a:p>
          <a:p>
            <a:r>
              <a:rPr lang="en-US" dirty="0" smtClean="0"/>
              <a:t>Antibody </a:t>
            </a:r>
            <a:r>
              <a:rPr lang="en-US" dirty="0"/>
              <a:t>can activate the complement system, creating pores in the membrane of a foreign cell </a:t>
            </a:r>
            <a:r>
              <a:rPr lang="en-US" dirty="0" smtClean="0"/>
              <a:t>or </a:t>
            </a:r>
            <a:r>
              <a:rPr lang="en-US" dirty="0"/>
              <a:t>it can mediate cell destruction by </a:t>
            </a:r>
            <a:r>
              <a:rPr lang="en-US" dirty="0" err="1"/>
              <a:t>antibodydependent</a:t>
            </a:r>
            <a:r>
              <a:rPr lang="en-US" dirty="0"/>
              <a:t> cell-mediated cytotoxicity (ADCC). </a:t>
            </a:r>
            <a:endParaRPr lang="en-US" dirty="0" smtClean="0"/>
          </a:p>
          <a:p>
            <a:r>
              <a:rPr lang="en-US" dirty="0" smtClean="0"/>
              <a:t>In </a:t>
            </a:r>
            <a:r>
              <a:rPr lang="en-US" dirty="0"/>
              <a:t>this </a:t>
            </a:r>
            <a:r>
              <a:rPr lang="en-US" dirty="0" smtClean="0"/>
              <a:t>process</a:t>
            </a:r>
            <a:r>
              <a:rPr lang="en-US" dirty="0"/>
              <a:t>, cytotoxic cells with Fc receptors bind to the Fc region of antibodies on target cells and promote killing of the </a:t>
            </a:r>
            <a:r>
              <a:rPr lang="en-US" dirty="0" smtClean="0"/>
              <a:t>cells.</a:t>
            </a:r>
          </a:p>
          <a:p>
            <a:r>
              <a:rPr lang="en-US" dirty="0" smtClean="0"/>
              <a:t> </a:t>
            </a:r>
            <a:r>
              <a:rPr lang="en-US" dirty="0"/>
              <a:t>Antibody bound to a foreign cell also can serve as an </a:t>
            </a:r>
            <a:r>
              <a:rPr lang="en-US" dirty="0" err="1"/>
              <a:t>opsonin</a:t>
            </a:r>
            <a:r>
              <a:rPr lang="en-US" dirty="0"/>
              <a:t>, enabling phagocytic cells with Fc or C3b </a:t>
            </a:r>
            <a:r>
              <a:rPr lang="en-US" dirty="0" smtClean="0"/>
              <a:t>receptors </a:t>
            </a:r>
            <a:r>
              <a:rPr lang="en-US" dirty="0"/>
              <a:t>to bind and </a:t>
            </a:r>
            <a:r>
              <a:rPr lang="en-US" dirty="0" err="1"/>
              <a:t>phagocytose</a:t>
            </a:r>
            <a:r>
              <a:rPr lang="en-US" dirty="0"/>
              <a:t> the antibody-coated cell</a:t>
            </a:r>
            <a:endParaRPr lang="en-IN" dirty="0"/>
          </a:p>
        </p:txBody>
      </p:sp>
    </p:spTree>
    <p:extLst>
      <p:ext uri="{BB962C8B-B14F-4D97-AF65-F5344CB8AC3E}">
        <p14:creationId xmlns:p14="http://schemas.microsoft.com/office/powerpoint/2010/main" val="16553302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Immune Complex–Mediated (Type III) Hypersensitivity</a:t>
            </a:r>
            <a:endParaRPr lang="en-IN" dirty="0"/>
          </a:p>
        </p:txBody>
      </p:sp>
      <p:sp>
        <p:nvSpPr>
          <p:cNvPr id="3" name="Content Placeholder 2"/>
          <p:cNvSpPr>
            <a:spLocks noGrp="1"/>
          </p:cNvSpPr>
          <p:nvPr>
            <p:ph idx="1"/>
          </p:nvPr>
        </p:nvSpPr>
        <p:spPr/>
        <p:txBody>
          <a:bodyPr/>
          <a:lstStyle/>
          <a:p>
            <a:r>
              <a:rPr lang="en-US" dirty="0"/>
              <a:t>The reaction of antibody with antigen generates immune complexes. </a:t>
            </a:r>
            <a:endParaRPr lang="en-US" dirty="0" smtClean="0"/>
          </a:p>
          <a:p>
            <a:r>
              <a:rPr lang="en-US" dirty="0" smtClean="0"/>
              <a:t>Generally </a:t>
            </a:r>
            <a:r>
              <a:rPr lang="en-US" dirty="0"/>
              <a:t>this </a:t>
            </a:r>
            <a:r>
              <a:rPr lang="en-US" dirty="0" err="1"/>
              <a:t>complexing</a:t>
            </a:r>
            <a:r>
              <a:rPr lang="en-US" dirty="0"/>
              <a:t> of antigen with </a:t>
            </a:r>
            <a:r>
              <a:rPr lang="en-US" dirty="0" err="1"/>
              <a:t>antibody</a:t>
            </a:r>
            <a:r>
              <a:rPr lang="en-US" dirty="0"/>
              <a:t> facilitates the clearance of antigen by phagocytic cells</a:t>
            </a:r>
            <a:r>
              <a:rPr lang="en-US" dirty="0" smtClean="0"/>
              <a:t>.</a:t>
            </a:r>
          </a:p>
          <a:p>
            <a:r>
              <a:rPr lang="en-US" dirty="0" smtClean="0"/>
              <a:t> </a:t>
            </a:r>
            <a:r>
              <a:rPr lang="en-US" dirty="0"/>
              <a:t>In some cases, however, large amounts of immune complexes can lead to tissue-damaging type III hypersensitive reactions.</a:t>
            </a:r>
            <a:endParaRPr lang="en-IN" dirty="0"/>
          </a:p>
        </p:txBody>
      </p:sp>
    </p:spTree>
    <p:extLst>
      <p:ext uri="{BB962C8B-B14F-4D97-AF65-F5344CB8AC3E}">
        <p14:creationId xmlns:p14="http://schemas.microsoft.com/office/powerpoint/2010/main" val="956106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r>
              <a:rPr lang="en-US" dirty="0"/>
              <a:t>Type III hypersensitive reactions develop when immune complexes activate the complement system’s array of </a:t>
            </a:r>
            <a:r>
              <a:rPr lang="en-US" dirty="0" smtClean="0"/>
              <a:t>immune </a:t>
            </a:r>
            <a:r>
              <a:rPr lang="en-US" dirty="0"/>
              <a:t>effector </a:t>
            </a:r>
            <a:r>
              <a:rPr lang="en-US" dirty="0" smtClean="0"/>
              <a:t>molecules.</a:t>
            </a:r>
          </a:p>
          <a:p>
            <a:r>
              <a:rPr lang="en-US" dirty="0"/>
              <a:t>Much of the tissue damage in type III reactions stems from release of lytic enzymes by neutrophils as they attempt to </a:t>
            </a:r>
            <a:r>
              <a:rPr lang="en-US" dirty="0" err="1"/>
              <a:t>phagocytose</a:t>
            </a:r>
            <a:r>
              <a:rPr lang="en-US" dirty="0"/>
              <a:t> immune complexes</a:t>
            </a:r>
            <a:r>
              <a:rPr lang="en-US" dirty="0" smtClean="0"/>
              <a:t>.</a:t>
            </a:r>
          </a:p>
          <a:p>
            <a:r>
              <a:rPr lang="en-US" dirty="0"/>
              <a:t>In addition, the activation of complement can induce aggregation of platelets, and the resulting release of clotting factors can lead to formation of </a:t>
            </a:r>
            <a:r>
              <a:rPr lang="en-US" dirty="0" err="1"/>
              <a:t>microthrombi</a:t>
            </a:r>
            <a:r>
              <a:rPr lang="en-US" dirty="0"/>
              <a:t>.</a:t>
            </a:r>
            <a:endParaRPr lang="en-IN" dirty="0"/>
          </a:p>
        </p:txBody>
      </p:sp>
    </p:spTree>
    <p:extLst>
      <p:ext uri="{BB962C8B-B14F-4D97-AF65-F5344CB8AC3E}">
        <p14:creationId xmlns:p14="http://schemas.microsoft.com/office/powerpoint/2010/main" val="2667108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Type IV or Delayed-Type Hypersensitivity (</a:t>
            </a:r>
            <a:r>
              <a:rPr lang="en-US" dirty="0" smtClean="0"/>
              <a:t>DTH)</a:t>
            </a:r>
            <a:endParaRPr lang="en-IN" dirty="0"/>
          </a:p>
        </p:txBody>
      </p:sp>
      <p:sp>
        <p:nvSpPr>
          <p:cNvPr id="3" name="Content Placeholder 2"/>
          <p:cNvSpPr>
            <a:spLocks noGrp="1"/>
          </p:cNvSpPr>
          <p:nvPr>
            <p:ph idx="1"/>
          </p:nvPr>
        </p:nvSpPr>
        <p:spPr/>
        <p:txBody>
          <a:bodyPr/>
          <a:lstStyle/>
          <a:p>
            <a:r>
              <a:rPr lang="en-US" dirty="0"/>
              <a:t>When some subpopulations of activated TH cells encounter certain types of antigens, they secrete cytokines that induce a localized inflammatory reaction called delayed-type </a:t>
            </a:r>
            <a:r>
              <a:rPr lang="en-US" dirty="0" err="1"/>
              <a:t>hypersensitivity</a:t>
            </a:r>
            <a:r>
              <a:rPr lang="en-US" dirty="0"/>
              <a:t> (DTH). The reaction is characterized by large </a:t>
            </a:r>
            <a:r>
              <a:rPr lang="en-US" dirty="0" err="1"/>
              <a:t>influxes</a:t>
            </a:r>
            <a:r>
              <a:rPr lang="en-US" dirty="0"/>
              <a:t> of nonspecific inflammatory cells, in particular, </a:t>
            </a:r>
            <a:r>
              <a:rPr lang="en-US" dirty="0" err="1"/>
              <a:t>macrophages</a:t>
            </a:r>
            <a:r>
              <a:rPr lang="en-US" dirty="0"/>
              <a:t>.</a:t>
            </a:r>
            <a:endParaRPr lang="en-IN" dirty="0"/>
          </a:p>
        </p:txBody>
      </p:sp>
    </p:spTree>
    <p:extLst>
      <p:ext uri="{BB962C8B-B14F-4D97-AF65-F5344CB8AC3E}">
        <p14:creationId xmlns:p14="http://schemas.microsoft.com/office/powerpoint/2010/main" val="831434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An immune reaction mobilizes various effector molecules to remove the antigens</a:t>
            </a:r>
          </a:p>
          <a:p>
            <a:r>
              <a:rPr lang="en-US" dirty="0"/>
              <a:t>T</a:t>
            </a:r>
            <a:r>
              <a:rPr lang="en-US" dirty="0" smtClean="0"/>
              <a:t>hese effector molecules induce a localized inflammatory response that eliminates antigen without extensively damaging the host’s tissue</a:t>
            </a:r>
          </a:p>
          <a:p>
            <a:r>
              <a:rPr lang="en-US" dirty="0"/>
              <a:t>H</a:t>
            </a:r>
            <a:r>
              <a:rPr lang="en-US" dirty="0" smtClean="0"/>
              <a:t>owever, this inflammatory response can have deleterious effects, resulting in significant tissue damage, This inappropriate immune response is termed hypersensitivity or allergy.</a:t>
            </a:r>
            <a:endParaRPr lang="en-IN" dirty="0"/>
          </a:p>
        </p:txBody>
      </p:sp>
    </p:spTree>
    <p:extLst>
      <p:ext uri="{BB962C8B-B14F-4D97-AF65-F5344CB8AC3E}">
        <p14:creationId xmlns:p14="http://schemas.microsoft.com/office/powerpoint/2010/main" val="9427434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The development of the DTH response begins with an initial sensitization phase of 1–2 weeks after primary contact with an antigen. During this period, TH cells are activated and clonally expanded by antigen presented together with the requisite class II MHC molecule on an appropriate </a:t>
            </a:r>
            <a:r>
              <a:rPr lang="en-US" dirty="0" smtClean="0"/>
              <a:t>antigen presenting cells.</a:t>
            </a:r>
            <a:endParaRPr lang="en-IN" dirty="0"/>
          </a:p>
        </p:txBody>
      </p:sp>
    </p:spTree>
    <p:extLst>
      <p:ext uri="{BB962C8B-B14F-4D97-AF65-F5344CB8AC3E}">
        <p14:creationId xmlns:p14="http://schemas.microsoft.com/office/powerpoint/2010/main" val="9566863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smtClean="0"/>
              <a:t>Subsequent </a:t>
            </a:r>
            <a:r>
              <a:rPr lang="en-US" dirty="0"/>
              <a:t>exposure to the antigen induces the effector phase of the DTH </a:t>
            </a:r>
            <a:r>
              <a:rPr lang="en-US" dirty="0" smtClean="0"/>
              <a:t>response. </a:t>
            </a:r>
            <a:r>
              <a:rPr lang="en-US" dirty="0"/>
              <a:t>In the </a:t>
            </a:r>
            <a:r>
              <a:rPr lang="en-US" dirty="0" smtClean="0"/>
              <a:t>effector </a:t>
            </a:r>
            <a:r>
              <a:rPr lang="en-US" dirty="0"/>
              <a:t>phase, TH1 cells secrete a variety of cytokines that recruit and activate macrophages and other nonspecific </a:t>
            </a:r>
            <a:r>
              <a:rPr lang="en-US" dirty="0" smtClean="0"/>
              <a:t>inflammatory cells.</a:t>
            </a:r>
          </a:p>
          <a:p>
            <a:r>
              <a:rPr lang="en-US" dirty="0"/>
              <a:t>Once a DTH response </a:t>
            </a:r>
            <a:r>
              <a:rPr lang="en-US" dirty="0" smtClean="0"/>
              <a:t>begins</a:t>
            </a:r>
            <a:r>
              <a:rPr lang="en-US" dirty="0"/>
              <a:t>, a complex interplay of nonspecific cells and mediators is set in motion that can result in tremendous </a:t>
            </a:r>
            <a:r>
              <a:rPr lang="en-US" dirty="0" smtClean="0"/>
              <a:t>amplification.</a:t>
            </a:r>
          </a:p>
          <a:p>
            <a:r>
              <a:rPr lang="en-US" dirty="0" smtClean="0"/>
              <a:t>The </a:t>
            </a:r>
            <a:r>
              <a:rPr lang="en-US" dirty="0"/>
              <a:t>heightened phagocytic activity and the buildup of lytic enzymes from macrophages in the area of infection lead to nonspecific destruction of </a:t>
            </a:r>
            <a:r>
              <a:rPr lang="en-US" dirty="0" smtClean="0"/>
              <a:t>cells.</a:t>
            </a:r>
            <a:endParaRPr lang="en-IN" dirty="0"/>
          </a:p>
        </p:txBody>
      </p:sp>
    </p:spTree>
    <p:extLst>
      <p:ext uri="{BB962C8B-B14F-4D97-AF65-F5344CB8AC3E}">
        <p14:creationId xmlns:p14="http://schemas.microsoft.com/office/powerpoint/2010/main" val="2619732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err="1" smtClean="0"/>
              <a:t>Portier</a:t>
            </a:r>
            <a:r>
              <a:rPr lang="en-US" dirty="0" smtClean="0"/>
              <a:t> and Richet coined the term anaphylaxis, loosely translated from Greek to mean the opposite of prophylaxis, to describe this overreaction.</a:t>
            </a:r>
            <a:endParaRPr lang="en-IN" dirty="0"/>
          </a:p>
        </p:txBody>
      </p:sp>
    </p:spTree>
    <p:extLst>
      <p:ext uri="{BB962C8B-B14F-4D97-AF65-F5344CB8AC3E}">
        <p14:creationId xmlns:p14="http://schemas.microsoft.com/office/powerpoint/2010/main" val="3920372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of Hypersensitivity</a:t>
            </a:r>
            <a:endParaRPr lang="en-IN" dirty="0"/>
          </a:p>
        </p:txBody>
      </p:sp>
      <p:sp>
        <p:nvSpPr>
          <p:cNvPr id="3" name="Content Placeholder 2"/>
          <p:cNvSpPr>
            <a:spLocks noGrp="1"/>
          </p:cNvSpPr>
          <p:nvPr>
            <p:ph idx="1"/>
          </p:nvPr>
        </p:nvSpPr>
        <p:spPr/>
        <p:txBody>
          <a:bodyPr>
            <a:normAutofit fontScale="85000" lnSpcReduction="10000"/>
          </a:bodyPr>
          <a:lstStyle/>
          <a:p>
            <a:r>
              <a:rPr lang="en-US" dirty="0" smtClean="0"/>
              <a:t>P. G. H. </a:t>
            </a:r>
            <a:r>
              <a:rPr lang="en-US" dirty="0" err="1" smtClean="0"/>
              <a:t>Gell</a:t>
            </a:r>
            <a:r>
              <a:rPr lang="en-US" dirty="0" smtClean="0"/>
              <a:t> and R. R. A. Coombs proposed a classification scheme in which hypersensitive reactions are divided into four types. </a:t>
            </a:r>
          </a:p>
          <a:p>
            <a:r>
              <a:rPr lang="en-US" dirty="0" smtClean="0"/>
              <a:t>Three types of hypersensitivity occur within the </a:t>
            </a:r>
            <a:r>
              <a:rPr lang="en-US" dirty="0" err="1" smtClean="0"/>
              <a:t>humoral</a:t>
            </a:r>
            <a:r>
              <a:rPr lang="en-US" dirty="0" smtClean="0"/>
              <a:t> branch and are mediated by antibody or antigen-antibody complexes: </a:t>
            </a:r>
            <a:r>
              <a:rPr lang="en-US" dirty="0" err="1" smtClean="0"/>
              <a:t>IgE</a:t>
            </a:r>
            <a:r>
              <a:rPr lang="en-US" dirty="0" smtClean="0"/>
              <a:t>-mediated (type I), antibody-mediated (type II), and immune complex–mediated (type III). </a:t>
            </a:r>
          </a:p>
          <a:p>
            <a:r>
              <a:rPr lang="en-US" dirty="0" smtClean="0"/>
              <a:t>A fourth type of hypersensitivity depends on reactions within the cell-mediated branch, and is termed delayed-type hypersensitivity, or DTH (type IV).</a:t>
            </a:r>
            <a:endParaRPr lang="en-IN" dirty="0"/>
          </a:p>
        </p:txBody>
      </p:sp>
    </p:spTree>
    <p:extLst>
      <p:ext uri="{BB962C8B-B14F-4D97-AF65-F5344CB8AC3E}">
        <p14:creationId xmlns:p14="http://schemas.microsoft.com/office/powerpoint/2010/main" val="2502518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55576" y="260648"/>
            <a:ext cx="7632848" cy="5865515"/>
          </a:xfrm>
        </p:spPr>
      </p:pic>
    </p:spTree>
    <p:extLst>
      <p:ext uri="{BB962C8B-B14F-4D97-AF65-F5344CB8AC3E}">
        <p14:creationId xmlns:p14="http://schemas.microsoft.com/office/powerpoint/2010/main" val="189523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err="1" smtClean="0"/>
              <a:t>IgE</a:t>
            </a:r>
            <a:r>
              <a:rPr lang="en-IN" dirty="0" smtClean="0"/>
              <a:t>-Mediated (Type I) Hypersensitivity</a:t>
            </a:r>
            <a:endParaRPr lang="en-IN" dirty="0"/>
          </a:p>
        </p:txBody>
      </p:sp>
      <p:sp>
        <p:nvSpPr>
          <p:cNvPr id="3" name="Content Placeholder 2"/>
          <p:cNvSpPr>
            <a:spLocks noGrp="1"/>
          </p:cNvSpPr>
          <p:nvPr>
            <p:ph idx="1"/>
          </p:nvPr>
        </p:nvSpPr>
        <p:spPr/>
        <p:txBody>
          <a:bodyPr>
            <a:normAutofit fontScale="92500" lnSpcReduction="10000"/>
          </a:bodyPr>
          <a:lstStyle/>
          <a:p>
            <a:r>
              <a:rPr lang="en-US" dirty="0" smtClean="0"/>
              <a:t>A type I hypersensitive reaction is induced by certain types of antigens referred to as allergens.</a:t>
            </a:r>
          </a:p>
          <a:p>
            <a:r>
              <a:rPr lang="en-IN" dirty="0"/>
              <a:t>A</a:t>
            </a:r>
            <a:r>
              <a:rPr lang="en-IN" dirty="0" smtClean="0"/>
              <a:t>n allergen induces a </a:t>
            </a:r>
            <a:r>
              <a:rPr lang="en-IN" dirty="0" err="1" smtClean="0"/>
              <a:t>humoral</a:t>
            </a:r>
            <a:r>
              <a:rPr lang="en-IN" dirty="0" smtClean="0"/>
              <a:t> antibody response </a:t>
            </a:r>
            <a:r>
              <a:rPr lang="en-US" dirty="0" smtClean="0"/>
              <a:t>resulting in the generation of antibody-secreting plasma cells and memory cells.</a:t>
            </a:r>
          </a:p>
          <a:p>
            <a:r>
              <a:rPr lang="en-IN" dirty="0"/>
              <a:t>T</a:t>
            </a:r>
            <a:r>
              <a:rPr lang="en-IN" dirty="0" smtClean="0"/>
              <a:t>he plasma </a:t>
            </a:r>
            <a:r>
              <a:rPr lang="en-US" dirty="0" smtClean="0"/>
              <a:t>cells secrete </a:t>
            </a:r>
            <a:r>
              <a:rPr lang="en-US" dirty="0" err="1" smtClean="0"/>
              <a:t>IgE</a:t>
            </a:r>
            <a:r>
              <a:rPr lang="en-US" dirty="0" smtClean="0"/>
              <a:t>. </a:t>
            </a:r>
          </a:p>
          <a:p>
            <a:r>
              <a:rPr lang="en-US" dirty="0" smtClean="0"/>
              <a:t>This class of antibody binds with high affinity to Fc receptors on the surface of tissue mast cells and blood basophils. Mast cells and basophils coated by </a:t>
            </a:r>
            <a:r>
              <a:rPr lang="en-US" dirty="0" err="1" smtClean="0"/>
              <a:t>IgE</a:t>
            </a:r>
            <a:r>
              <a:rPr lang="en-US" dirty="0" smtClean="0"/>
              <a:t> are said to be sensitized. </a:t>
            </a:r>
          </a:p>
        </p:txBody>
      </p:sp>
    </p:spTree>
    <p:extLst>
      <p:ext uri="{BB962C8B-B14F-4D97-AF65-F5344CB8AC3E}">
        <p14:creationId xmlns:p14="http://schemas.microsoft.com/office/powerpoint/2010/main" val="2793487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A later exposure to the same allergen cross-links the membrane-bound </a:t>
            </a:r>
            <a:r>
              <a:rPr lang="en-US" dirty="0" err="1" smtClean="0"/>
              <a:t>IgE</a:t>
            </a:r>
            <a:r>
              <a:rPr lang="en-US" dirty="0" smtClean="0"/>
              <a:t> on sensitized mast cells and basophils, causing degranulation of these cells. </a:t>
            </a:r>
          </a:p>
          <a:p>
            <a:r>
              <a:rPr lang="en-US" dirty="0" smtClean="0"/>
              <a:t>The pharmacologically active mediators released from the granules act on the surrounding tissues. </a:t>
            </a:r>
          </a:p>
          <a:p>
            <a:r>
              <a:rPr lang="en-US" dirty="0" smtClean="0"/>
              <a:t>The principal effects—vasodilation and smooth-muscle contraction—may be either systemic or localized, depending on the extent of mediator release.</a:t>
            </a:r>
            <a:endParaRPr lang="en-IN" dirty="0" smtClean="0"/>
          </a:p>
          <a:p>
            <a:endParaRPr lang="en-IN" dirty="0"/>
          </a:p>
        </p:txBody>
      </p:sp>
    </p:spTree>
    <p:extLst>
      <p:ext uri="{BB962C8B-B14F-4D97-AF65-F5344CB8AC3E}">
        <p14:creationId xmlns:p14="http://schemas.microsoft.com/office/powerpoint/2010/main" val="16261679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7544" y="332656"/>
            <a:ext cx="7632848" cy="6375331"/>
          </a:xfrm>
        </p:spPr>
      </p:pic>
    </p:spTree>
    <p:extLst>
      <p:ext uri="{BB962C8B-B14F-4D97-AF65-F5344CB8AC3E}">
        <p14:creationId xmlns:p14="http://schemas.microsoft.com/office/powerpoint/2010/main" val="1793347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 of Type-I Reaction</a:t>
            </a:r>
            <a:endParaRPr lang="en-IN" dirty="0"/>
          </a:p>
        </p:txBody>
      </p:sp>
      <p:sp>
        <p:nvSpPr>
          <p:cNvPr id="3" name="Content Placeholder 2"/>
          <p:cNvSpPr>
            <a:spLocks noGrp="1"/>
          </p:cNvSpPr>
          <p:nvPr>
            <p:ph idx="1"/>
          </p:nvPr>
        </p:nvSpPr>
        <p:spPr/>
        <p:txBody>
          <a:bodyPr/>
          <a:lstStyle/>
          <a:p>
            <a:r>
              <a:rPr lang="en-US" dirty="0" smtClean="0"/>
              <a:t>Allergen: The term allergen refers specifically to nonparasitic antigens capable of stimulating type I hypersensitive responses.</a:t>
            </a:r>
          </a:p>
          <a:p>
            <a:r>
              <a:rPr lang="en-US" dirty="0" smtClean="0"/>
              <a:t>Some common allergens include Pollen grains, Some drugs like Penicillin, Local anesthetics, insect products, dust mites.</a:t>
            </a:r>
          </a:p>
          <a:p>
            <a:pPr marL="0" indent="0">
              <a:buNone/>
            </a:pPr>
            <a:endParaRPr lang="en-IN" dirty="0"/>
          </a:p>
        </p:txBody>
      </p:sp>
    </p:spTree>
    <p:extLst>
      <p:ext uri="{BB962C8B-B14F-4D97-AF65-F5344CB8AC3E}">
        <p14:creationId xmlns:p14="http://schemas.microsoft.com/office/powerpoint/2010/main" val="26395335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1673</TotalTime>
  <Words>1162</Words>
  <Application>Microsoft Office PowerPoint</Application>
  <PresentationFormat>On-screen Show (4:3)</PresentationFormat>
  <Paragraphs>56</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Hypersensitivity</vt:lpstr>
      <vt:lpstr>PowerPoint Presentation</vt:lpstr>
      <vt:lpstr>PowerPoint Presentation</vt:lpstr>
      <vt:lpstr>Classification of Hypersensitivity</vt:lpstr>
      <vt:lpstr>PowerPoint Presentation</vt:lpstr>
      <vt:lpstr>IgE-Mediated (Type I) Hypersensitivity</vt:lpstr>
      <vt:lpstr>PowerPoint Presentation</vt:lpstr>
      <vt:lpstr>PowerPoint Presentation</vt:lpstr>
      <vt:lpstr>Components of Type-I Reaction</vt:lpstr>
      <vt:lpstr>PowerPoint Presentation</vt:lpstr>
      <vt:lpstr>PowerPoint Presentation</vt:lpstr>
      <vt:lpstr>PowerPoint Presentation</vt:lpstr>
      <vt:lpstr>PowerPoint Presentation</vt:lpstr>
      <vt:lpstr>PowerPoint Presentation</vt:lpstr>
      <vt:lpstr>PowerPoint Presentation</vt:lpstr>
      <vt:lpstr>Antibody-Mediated Cytotoxic (Type II) Hypersensitivity</vt:lpstr>
      <vt:lpstr>Immune Complex–Mediated (Type III) Hypersensitivity</vt:lpstr>
      <vt:lpstr>PowerPoint Presentation</vt:lpstr>
      <vt:lpstr>Type IV or Delayed-Type Hypersensitivity (DTH)</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Hypersensitivity</dc:title>
  <dc:creator>user</dc:creator>
  <cp:lastModifiedBy>user</cp:lastModifiedBy>
  <cp:revision>31</cp:revision>
  <dcterms:created xsi:type="dcterms:W3CDTF">2024-12-31T14:02:59Z</dcterms:created>
  <dcterms:modified xsi:type="dcterms:W3CDTF">2025-01-01T17:59:52Z</dcterms:modified>
</cp:coreProperties>
</file>